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02" r:id="rId3"/>
    <p:sldId id="308" r:id="rId4"/>
    <p:sldId id="300" r:id="rId5"/>
    <p:sldId id="265" r:id="rId6"/>
    <p:sldId id="270" r:id="rId7"/>
    <p:sldId id="271" r:id="rId8"/>
    <p:sldId id="290" r:id="rId9"/>
    <p:sldId id="309" r:id="rId10"/>
    <p:sldId id="311" r:id="rId11"/>
    <p:sldId id="258" r:id="rId12"/>
    <p:sldId id="304" r:id="rId13"/>
    <p:sldId id="310" r:id="rId14"/>
    <p:sldId id="313" r:id="rId15"/>
    <p:sldId id="305" r:id="rId16"/>
    <p:sldId id="312" r:id="rId17"/>
    <p:sldId id="316" r:id="rId18"/>
    <p:sldId id="317" r:id="rId19"/>
    <p:sldId id="318" r:id="rId20"/>
    <p:sldId id="319" r:id="rId21"/>
    <p:sldId id="291" r:id="rId22"/>
    <p:sldId id="320" r:id="rId23"/>
    <p:sldId id="321" r:id="rId24"/>
    <p:sldId id="322" r:id="rId25"/>
    <p:sldId id="315" r:id="rId26"/>
    <p:sldId id="261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6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3634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1812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353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24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3116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4992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0034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2551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1690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6849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402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0953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844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1792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857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9820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0141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894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6452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16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335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965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400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595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276872"/>
            <a:ext cx="1219200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en-US" sz="40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4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анализируем </a:t>
            </a:r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таблички, делаем прогнозы и просим </a:t>
            </a:r>
            <a:r>
              <a:rPr lang="ru-RU" sz="4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нейросеть</a:t>
            </a:r>
            <a:r>
              <a:rPr lang="ru-R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рисовать картинки</a:t>
            </a:r>
            <a:endParaRPr lang="ru-R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FACDA05A-EAE5-4529-9165-9694060B16D0}"/>
              </a:ext>
            </a:extLst>
          </p:cNvPr>
          <p:cNvSpPr txBox="1">
            <a:spLocks/>
          </p:cNvSpPr>
          <p:nvPr/>
        </p:nvSpPr>
        <p:spPr>
          <a:xfrm>
            <a:off x="1703512" y="176904"/>
            <a:ext cx="9361039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можно встретить результаты МО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792EE19-9D22-4BE2-9722-3868D3FF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34C1DF4-CD18-40C9-9612-D2DBAF014F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E7CA1C-B531-40A0-87C7-723654CAC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824" y="1340768"/>
            <a:ext cx="2657475" cy="45434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8EF17-C19C-485C-BEBB-DD5006C6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1412776"/>
            <a:ext cx="4151784" cy="24741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0E60BF-D72E-4F06-A73E-66CE6B263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629" y="1340768"/>
            <a:ext cx="4808371" cy="2637476"/>
          </a:xfrm>
          <a:prstGeom prst="rect">
            <a:avLst/>
          </a:prstGeom>
        </p:spPr>
      </p:pic>
      <p:pic>
        <p:nvPicPr>
          <p:cNvPr id="1026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8FDE5CA8-CBC0-4854-B0DD-17FA77E09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8" y="4396650"/>
            <a:ext cx="3808363" cy="214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D6362CF-CA7E-4951-9D46-756DDBB652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216" y="4437112"/>
            <a:ext cx="2496277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9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D4C3492B-5A0B-464F-BE8D-E75F3455FC4E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Вхождения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68FE53-04F6-49EA-BAC8-EDD6385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7F66C55-1DB3-4D9B-B2AA-A303046F5F25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197859-9489-44A0-968D-0EAE91A29BC4}"/>
              </a:ext>
            </a:extLst>
          </p:cNvPr>
          <p:cNvSpPr/>
          <p:nvPr/>
        </p:nvSpPr>
        <p:spPr>
          <a:xfrm>
            <a:off x="554893" y="1167800"/>
            <a:ext cx="10092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Ожидается, что студенты: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знают основные принципы и имеют навыки программирования на уровне, достаточном для написания и понимания достаточно тривиальной компьютерной программы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146D54-B137-4C78-922C-0D58A7B7ACE8}"/>
              </a:ext>
            </a:extLst>
          </p:cNvPr>
          <p:cNvSpPr/>
          <p:nvPr/>
        </p:nvSpPr>
        <p:spPr>
          <a:xfrm>
            <a:off x="554893" y="3004748"/>
            <a:ext cx="97259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программы</a:t>
            </a:r>
          </a:p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функция_загрузки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(данные)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Решение=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функция_обработки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4F89C-1A06-48A9-9173-A4BD9564F897}"/>
              </a:ext>
            </a:extLst>
          </p:cNvPr>
          <p:cNvSpPr/>
          <p:nvPr/>
        </p:nvSpPr>
        <p:spPr>
          <a:xfrm>
            <a:off x="554893" y="4418605"/>
            <a:ext cx="9725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теорией вероятностей;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мат. анализом и линейной алгеброй.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77EF9C-5A0F-4F38-B270-1F7CF80B3585}"/>
              </a:ext>
            </a:extLst>
          </p:cNvPr>
          <p:cNvSpPr/>
          <p:nvPr/>
        </p:nvSpPr>
        <p:spPr>
          <a:xfrm>
            <a:off x="572068" y="6139194"/>
            <a:ext cx="9725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хотят изучать машинное обучение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 МО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708ACFE-7DD8-4AA4-93B4-C1F7AF79844C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Спасибо </a:t>
            </a:r>
            <a:r>
              <a:rPr lang="en-US" sz="24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ODS </a:t>
            </a:r>
            <a:r>
              <a:rPr lang="ru-RU" sz="24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 картинку</a:t>
            </a:r>
            <a:endParaRPr lang="ru-RU" sz="24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56F60A-0649-4AC3-9301-97474B313A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58" y="1109686"/>
            <a:ext cx="9547398" cy="5385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0376D1-DFF5-4F39-ACAB-5863227DCC7D}"/>
              </a:ext>
            </a:extLst>
          </p:cNvPr>
          <p:cNvSpPr txBox="1"/>
          <p:nvPr/>
        </p:nvSpPr>
        <p:spPr>
          <a:xfrm>
            <a:off x="1424675" y="2574301"/>
            <a:ext cx="36948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f()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F85F3F-F48E-49F5-9125-61E14A796675}"/>
              </a:ext>
            </a:extLst>
          </p:cNvPr>
          <p:cNvSpPr txBox="1"/>
          <p:nvPr/>
        </p:nvSpPr>
        <p:spPr>
          <a:xfrm>
            <a:off x="6915613" y="950532"/>
            <a:ext cx="29248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Comic Sans MS" panose="030F0702030302020204" pitchFamily="66" charset="0"/>
              </a:rPr>
              <a:t>y X</a:t>
            </a:r>
            <a:endParaRPr lang="ru-RU" sz="13800" dirty="0"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A44E6-3FA4-43B2-8B83-82B2B77B1562}"/>
              </a:ext>
            </a:extLst>
          </p:cNvPr>
          <p:cNvSpPr txBox="1"/>
          <p:nvPr/>
        </p:nvSpPr>
        <p:spPr>
          <a:xfrm>
            <a:off x="9039528" y="3550192"/>
            <a:ext cx="16561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latin typeface="Comic Sans MS" panose="030F0702030302020204" pitchFamily="66" charset="0"/>
              </a:rPr>
              <a:t>=</a:t>
            </a:r>
            <a:endParaRPr lang="ru-RU" sz="199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5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Запоминаем что </a:t>
            </a:r>
            <a:r>
              <a:rPr lang="ru-RU" sz="3200" b="1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Гуглить</a:t>
            </a:r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потом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052736"/>
            <a:ext cx="6840760" cy="171019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3068960"/>
            <a:ext cx="6823218" cy="186301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888" y="5157192"/>
            <a:ext cx="6871318" cy="107934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51384" y="1340768"/>
            <a:ext cx="4464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Библиотека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Pandas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работы с табличными данными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479376" y="3284984"/>
            <a:ext cx="48245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иблиотека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Seaborn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визуализации данных из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Pandas</a:t>
            </a:r>
            <a:endParaRPr lang="ru-RU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51384" y="5157192"/>
            <a:ext cx="4464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иблиотека </a:t>
            </a:r>
            <a:r>
              <a:rPr lang="en-US" sz="20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scikit</a:t>
            </a:r>
            <a:r>
              <a:rPr lang="en-US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-learn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машинного обучения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2BB52-56CB-4DA3-9C7D-7080B127B536}"/>
              </a:ext>
            </a:extLst>
          </p:cNvPr>
          <p:cNvSpPr txBox="1"/>
          <p:nvPr/>
        </p:nvSpPr>
        <p:spPr>
          <a:xfrm>
            <a:off x="1238688" y="1520066"/>
            <a:ext cx="109452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tx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А давайте немного </a:t>
            </a:r>
            <a:r>
              <a:rPr lang="ru-RU" sz="3200" dirty="0" err="1" smtClean="0">
                <a:solidFill>
                  <a:schemeClr val="tx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покодим</a:t>
            </a:r>
            <a:endParaRPr lang="ru-RU" sz="3200" dirty="0">
              <a:solidFill>
                <a:schemeClr val="tx1"/>
              </a:solidFill>
              <a:latin typeface="IBM Plex Mono" panose="020B0509050203000203" pitchFamily="49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63552" y="3597021"/>
            <a:ext cx="8424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https://github.com/dayekb/urfu_master_class/</a:t>
            </a:r>
            <a:endParaRPr lang="ru-RU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6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92170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лекторе</a:t>
            </a:r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про Машинное обучение</a:t>
            </a:r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Просим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Нейросеть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рисовать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4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Какой кот Настоящий?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Рисунок 11" descr="https://thiscatdoesnotexist.com/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484784"/>
            <a:ext cx="3004185" cy="300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 descr="https://thiscatdoesnotexist.com/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84784"/>
            <a:ext cx="3004185" cy="300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Прямоугольник 14"/>
          <p:cNvSpPr/>
          <p:nvPr/>
        </p:nvSpPr>
        <p:spPr>
          <a:xfrm>
            <a:off x="3647728" y="4941168"/>
            <a:ext cx="32724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https://thiscatdoesnotexist.com/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https://thisxdoesnotexist.com/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1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Спанч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Боб дело говорит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Drawing GIF - Spongebob Drawing Squidward - Discover &amp; Share GIF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340768"/>
            <a:ext cx="4680520" cy="471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0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Stable Diffusion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+- про это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4" descr="High-performance image generation using Stable Diffusion in KerasCV |  TensorFlow Cor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052736"/>
            <a:ext cx="9660740" cy="483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783632" y="59492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https://www.tensorflow.org/tutorials/generative/generate_images_with_stable_diffusion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59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92170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лекторе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про Машинное обучение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Просим </a:t>
            </a:r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Нейросеть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рисовать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57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Примеры от студентов (да за это я ставлю баллы в БРС)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71496" y="1178266"/>
            <a:ext cx="5406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'photo, Eiffel Tower in the space among the stars'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137818" y="1301689"/>
            <a:ext cx="5631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'photo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, a bread man on a table, </a:t>
            </a:r>
            <a:r>
              <a:rPr lang="en-US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cyberpunk'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2177480"/>
            <a:ext cx="4248472" cy="42484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88840"/>
            <a:ext cx="4578896" cy="45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78497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 одной картинки сделай другую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168008" y="1268760"/>
            <a:ext cx="5631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'Realistic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picture, 4k, photorealism, octane render, 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hyperrealistic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2153658"/>
            <a:ext cx="5256584" cy="373801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008" y="2132856"/>
            <a:ext cx="5440343" cy="38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78497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Нарисуй по контуру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2708920"/>
            <a:ext cx="3686810" cy="23042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1772816"/>
            <a:ext cx="7353062" cy="459566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35760" y="1124744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"face of a child"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"face of a teenager</a:t>
            </a:r>
            <a:r>
              <a:rPr lang="en-US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ru-RU" dirty="0" smtClean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"face of a middle-aged person"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"ace of an elderly person</a:t>
            </a:r>
            <a:r>
              <a:rPr lang="en-US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1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78497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Смотри не перепутай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t="24237" b="17156"/>
          <a:stretch/>
        </p:blipFill>
        <p:spPr>
          <a:xfrm>
            <a:off x="1703512" y="1052735"/>
            <a:ext cx="8208912" cy="4102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3C9BF9-8038-4DA9-AC64-A9C3B84D1FD3}"/>
              </a:ext>
            </a:extLst>
          </p:cNvPr>
          <p:cNvSpPr txBox="1"/>
          <p:nvPr/>
        </p:nvSpPr>
        <p:spPr>
          <a:xfrm>
            <a:off x="2207568" y="5373216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Произведение искусства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816080" y="5301208"/>
            <a:ext cx="2763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бЕздУшнОЕ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твОрЕнИЕ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кОмпУктЕрА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4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7429" y="645820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23329B5-3B66-4BB1-967B-20FB80B9F39D}"/>
              </a:ext>
            </a:extLst>
          </p:cNvPr>
          <p:cNvSpPr txBox="1">
            <a:spLocks/>
          </p:cNvSpPr>
          <p:nvPr/>
        </p:nvSpPr>
        <p:spPr>
          <a:xfrm>
            <a:off x="2207568" y="176904"/>
            <a:ext cx="8116834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Запоминаем что </a:t>
            </a:r>
            <a:r>
              <a:rPr lang="ru-RU" sz="3200" b="1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Гуглить</a:t>
            </a:r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потом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4D4B1B0-91D6-4E42-81F7-BC711C8F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00EF368-2432-4623-ABC2-2D58F2EDC5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73C9D0-EFC3-416D-975F-349C4933DFC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11424" y="908720"/>
            <a:ext cx="10441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Платформа  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Hugging Face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готовыми современными «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нейронками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340768"/>
            <a:ext cx="10269807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5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 задач МО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2BB52-56CB-4DA3-9C7D-7080B127B536}"/>
              </a:ext>
            </a:extLst>
          </p:cNvPr>
          <p:cNvSpPr txBox="1"/>
          <p:nvPr/>
        </p:nvSpPr>
        <p:spPr>
          <a:xfrm>
            <a:off x="2927648" y="1700808"/>
            <a:ext cx="6657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tx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А давайте немного </a:t>
            </a:r>
            <a:r>
              <a:rPr lang="ru-RU" sz="3200" dirty="0" smtClean="0">
                <a:solidFill>
                  <a:schemeClr val="tx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попишем</a:t>
            </a:r>
            <a:endParaRPr lang="ru-RU" sz="3200" dirty="0">
              <a:solidFill>
                <a:schemeClr val="tx1"/>
              </a:solidFill>
              <a:latin typeface="IBM Plex Mono" panose="020B0509050203000203" pitchFamily="49" charset="-52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63552" y="3597021"/>
            <a:ext cx="8424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https://github.com/dayekb/urfu_master_class/</a:t>
            </a:r>
            <a:endParaRPr lang="ru-RU" sz="2400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0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6283" y="4047475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1CC6BC9-48CA-49F2-8F95-58CDE34BEF47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Таблички, МЛ, Картинки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D7B529-F0D4-464F-B21F-2E4DFC74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D0D1A7-F68F-4DF0-BEF3-E5C81FEB8124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894BCBA-66D4-4117-AEAD-E62DD9D583D8}"/>
              </a:ext>
            </a:extLst>
          </p:cNvPr>
          <p:cNvSpPr txBox="1">
            <a:spLocks/>
          </p:cNvSpPr>
          <p:nvPr/>
        </p:nvSpPr>
        <p:spPr>
          <a:xfrm>
            <a:off x="1896117" y="216628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A395D8-9EF5-4219-A04F-43607E63357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92170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лекторе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про Машинное обучение</a:t>
            </a:r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Просим </a:t>
            </a:r>
            <a:r>
              <a:rPr lang="ru-RU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Нейросеть</a:t>
            </a:r>
            <a:r>
              <a:rPr lang="ru-RU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рисовать</a:t>
            </a:r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57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608" y="2204864"/>
            <a:ext cx="566707" cy="472256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493060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</a:rPr>
              <a:pPr/>
              <a:t>4</a:t>
            </a:fld>
            <a:endParaRPr lang="ru-RU" sz="2400" spc="-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2711624" y="1412776"/>
            <a:ext cx="89644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Антон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Юрьевич Долганов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лет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2859240"/>
            <a:ext cx="1137726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ru-RU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Кандидат технических наук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0"/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Специальность: 05.11.17 - Приборы, системы и изделия медицинского назначения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«Информационная система поддержки принятия решения врача при лечении заболеваний, сопровождающихся нарушениями регуляции вегетативной нервной системы»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1782022"/>
            <a:ext cx="943304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УрФУ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b="1" i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Специалитет</a:t>
            </a:r>
            <a:r>
              <a:rPr lang="ru-RU" sz="20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«Медицинская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физика</a:t>
            </a:r>
            <a:r>
              <a:rPr lang="ru-RU" sz="20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(Физфак </a:t>
            </a:r>
            <a:r>
              <a:rPr lang="ru-RU" sz="2000" i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УргУ</a:t>
            </a:r>
            <a:r>
              <a:rPr lang="ru-RU" sz="20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r>
              <a:rPr lang="ru-RU" sz="2000" b="1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Аспирантура</a:t>
            </a:r>
            <a:r>
              <a:rPr lang="ru-RU" sz="20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Информатика и вычислительная </a:t>
            </a:r>
            <a:r>
              <a:rPr lang="ru-RU" sz="20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техника (ИРИТ-РТФ);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-96688" y="836712"/>
            <a:ext cx="12192000" cy="72008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001F1-DB06-457D-82D0-3F142DAF8AFA}"/>
              </a:ext>
            </a:extLst>
          </p:cNvPr>
          <p:cNvSpPr txBox="1"/>
          <p:nvPr/>
        </p:nvSpPr>
        <p:spPr>
          <a:xfrm>
            <a:off x="551384" y="4490456"/>
            <a:ext cx="986509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УрФУ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Доцент (преподаю магистрантам)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Математические основы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 Methods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Science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Competition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Natural Language Processing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8" descr="Логотип УрГУ.jpg">
            <a:extLst>
              <a:ext uri="{FF2B5EF4-FFF2-40B4-BE49-F238E27FC236}">
                <a16:creationId xmlns:a16="http://schemas.microsoft.com/office/drawing/2014/main" id="{8BDF1FDF-344C-48DE-B5DB-CA8EFDF9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8438" l="3000" r="97500">
                        <a14:foregroundMark x1="7500" y1="19531" x2="32000" y2="10156"/>
                        <a14:foregroundMark x1="52244" y1="7813" x2="59000" y2="7031"/>
                        <a14:foregroundMark x1="48874" y1="8203" x2="52244" y2="7813"/>
                        <a14:foregroundMark x1="45496" y1="8594" x2="48874" y2="8203"/>
                        <a14:foregroundMark x1="42126" y1="8984" x2="45496" y2="8594"/>
                        <a14:foregroundMark x1="38748" y1="9375" x2="42126" y2="8984"/>
                        <a14:foregroundMark x1="35370" y1="9766" x2="38748" y2="9375"/>
                        <a14:foregroundMark x1="32000" y1="10156" x2="35370" y2="9766"/>
                        <a14:foregroundMark x1="60971" y1="7813" x2="90500" y2="19531"/>
                        <a14:foregroundMark x1="59000" y1="7031" x2="60971" y2="7813"/>
                        <a14:foregroundMark x1="31498" y1="28125" x2="51000" y2="25781"/>
                        <a14:foregroundMark x1="30009" y1="28304" x2="31498" y2="28125"/>
                        <a14:foregroundMark x1="28245" y1="28516" x2="29098" y2="28413"/>
                        <a14:foregroundMark x1="25000" y1="28906" x2="28245" y2="28516"/>
                        <a14:foregroundMark x1="51000" y1="25781" x2="77500" y2="28125"/>
                        <a14:foregroundMark x1="22500" y1="38281" x2="23000" y2="56641"/>
                        <a14:foregroundMark x1="40500" y1="37891" x2="41000" y2="57422"/>
                        <a14:foregroundMark x1="58000" y1="38672" x2="60500" y2="58203"/>
                        <a14:foregroundMark x1="78000" y1="38672" x2="79500" y2="54688"/>
                        <a14:foregroundMark x1="16000" y1="68359" x2="72500" y2="66016"/>
                        <a14:foregroundMark x1="72500" y1="66016" x2="80500" y2="66797"/>
                        <a14:foregroundMark x1="17077" y1="89453" x2="18000" y2="91016"/>
                        <a14:foregroundMark x1="12000" y1="80859" x2="17077" y2="89453"/>
                        <a14:foregroundMark x1="12500" y1="98047" x2="22000" y2="95703"/>
                        <a14:foregroundMark x1="34768" y1="88672" x2="36000" y2="97656"/>
                        <a14:foregroundMark x1="34500" y1="86719" x2="34768" y2="88672"/>
                        <a14:foregroundMark x1="57000" y1="82813" x2="55000" y2="98438"/>
                        <a14:foregroundMark x1="81521" y1="90625" x2="83000" y2="92188"/>
                        <a14:foregroundMark x1="80412" y1="89453" x2="81521" y2="90625"/>
                        <a14:foregroundMark x1="79303" y1="88281" x2="80412" y2="89453"/>
                        <a14:foregroundMark x1="74500" y1="83203" x2="79303" y2="88281"/>
                        <a14:foregroundMark x1="50500" y1="2344" x2="50500" y2="2344"/>
                        <a14:foregroundMark x1="3000" y1="21094" x2="3000" y2="21094"/>
                        <a14:foregroundMark x1="97500" y1="21094" x2="97500" y2="21094"/>
                        <a14:backgroundMark x1="40000" y1="88672" x2="40000" y2="88672"/>
                        <a14:backgroundMark x1="49000" y1="8594" x2="49000" y2="8594"/>
                        <a14:backgroundMark x1="49000" y1="8203" x2="49000" y2="8203"/>
                        <a14:backgroundMark x1="50500" y1="8203" x2="50500" y2="8203"/>
                        <a14:backgroundMark x1="50500" y1="7813" x2="50500" y2="7813"/>
                        <a14:backgroundMark x1="46500" y1="9375" x2="46500" y2="9375"/>
                        <a14:backgroundMark x1="47000" y1="8984" x2="47000" y2="8984"/>
                        <a14:backgroundMark x1="47500" y1="8594" x2="47500" y2="8594"/>
                        <a14:backgroundMark x1="51000" y1="8594" x2="51000" y2="8594"/>
                        <a14:backgroundMark x1="52000" y1="8594" x2="52000" y2="8594"/>
                        <a14:backgroundMark x1="45500" y1="9766" x2="45500" y2="9766"/>
                        <a14:backgroundMark x1="29500" y1="28906" x2="29500" y2="28906"/>
                        <a14:backgroundMark x1="31500" y1="28516" x2="31500" y2="28516"/>
                        <a14:backgroundMark x1="32500" y1="28516" x2="32500" y2="28516"/>
                        <a14:backgroundMark x1="31000" y1="28516" x2="31000" y2="28516"/>
                        <a14:backgroundMark x1="30500" y1="28906" x2="29500" y2="28906"/>
                        <a14:backgroundMark x1="29000" y1="28906" x2="29000" y2="28906"/>
                        <a14:backgroundMark x1="20000" y1="89453" x2="20000" y2="89453"/>
                        <a14:backgroundMark x1="81000" y1="90625" x2="81000" y2="90625"/>
                        <a14:backgroundMark x1="81000" y1="89453" x2="81000" y2="89453"/>
                        <a14:backgroundMark x1="81000" y1="89453" x2="81000" y2="89453"/>
                        <a14:backgroundMark x1="80500" y1="88281" x2="80500" y2="88281"/>
                        <a14:backgroundMark x1="31500" y1="28125" x2="31500" y2="28125"/>
                        <a14:backgroundMark x1="33000" y1="28516" x2="33000" y2="28516"/>
                        <a14:backgroundMark x1="68000" y1="28516" x2="68000" y2="28516"/>
                        <a14:backgroundMark x1="45500" y1="8984" x2="45500" y2="8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8" y="1052736"/>
            <a:ext cx="1430854" cy="18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0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  <p:bldP spid="1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41D6E-32AA-422E-8CAB-1DEE584227D2}"/>
              </a:ext>
            </a:extLst>
          </p:cNvPr>
          <p:cNvSpPr txBox="1"/>
          <p:nvPr/>
        </p:nvSpPr>
        <p:spPr>
          <a:xfrm>
            <a:off x="119590" y="1394283"/>
            <a:ext cx="7488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2016/17 учебном году прошел научную стажировку в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Faculdade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Ciencias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Technologia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Universidade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Nova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Lisboa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(Лиссабон, Португалия) за счет Стипендии Президента РФ на обучение за рубежом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2999C-9831-4D11-8CB7-5EA2CCEEA154}"/>
              </a:ext>
            </a:extLst>
          </p:cNvPr>
          <p:cNvSpPr txBox="1"/>
          <p:nvPr/>
        </p:nvSpPr>
        <p:spPr>
          <a:xfrm>
            <a:off x="123511" y="2926628"/>
            <a:ext cx="748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победил в мероприятии Science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Slam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Football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 темой доклада «Как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влияет на тренированность футболистов»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26138-B82D-4778-A7A6-2CBFB5BF7598}"/>
              </a:ext>
            </a:extLst>
          </p:cNvPr>
          <p:cNvSpPr txBox="1"/>
          <p:nvPr/>
        </p:nvSpPr>
        <p:spPr>
          <a:xfrm>
            <a:off x="119590" y="4435686"/>
            <a:ext cx="763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защитил диссертационную работу «Информационная система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поддержки принятия решения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врача при лечении заболеваний, сопровождающихся нарушениями регуляции вегетативной нервной системы»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2976940" y="3865578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https://youtu.be/-WzZrO-RECc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0FD3C08-A726-464A-904F-96541449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990" y="1102834"/>
            <a:ext cx="2238836" cy="31678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17E0424D-6690-43FA-9676-B0EA3CDF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15" y="4314299"/>
            <a:ext cx="3642025" cy="2427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3D1B07-1E05-41D3-A0EE-A1A772971731}"/>
              </a:ext>
            </a:extLst>
          </p:cNvPr>
          <p:cNvSpPr txBox="1"/>
          <p:nvPr/>
        </p:nvSpPr>
        <p:spPr>
          <a:xfrm>
            <a:off x="3429688" y="5848821"/>
            <a:ext cx="440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http://hdl.handle.net/10995/72371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387063" y="5868830"/>
            <a:ext cx="786917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21-25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сентября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2020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представлял Россию на 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5th BRICS Young Scientist Forum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трэку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“</a:t>
            </a:r>
            <a:r>
              <a:rPr lang="en-US" sz="1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 Intelligence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endParaRPr lang="ru-RU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5EFEE-127C-41A5-B36C-E47081597D83}"/>
              </a:ext>
            </a:extLst>
          </p:cNvPr>
          <p:cNvSpPr txBox="1"/>
          <p:nvPr/>
        </p:nvSpPr>
        <p:spPr>
          <a:xfrm>
            <a:off x="184515" y="1338009"/>
            <a:ext cx="7846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реализовывал грант от УМНИК НТИ-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ХелсНет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проекту «Разработка системы оценки уровня физической подготовки человека по данным изменений его функционального состояния при помощи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105A-F098-4661-9A3F-BAAC4B0AE562}"/>
              </a:ext>
            </a:extLst>
          </p:cNvPr>
          <p:cNvSpPr txBox="1"/>
          <p:nvPr/>
        </p:nvSpPr>
        <p:spPr>
          <a:xfrm>
            <a:off x="184515" y="2611978"/>
            <a:ext cx="7846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получал Стипендию Президента РФ по тематике «Разработка методики применения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задаче косвенной оценки артериального давления по данным электрокардиографии»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36C58-E435-4EA4-95AE-7B556E43060D}"/>
              </a:ext>
            </a:extLst>
          </p:cNvPr>
          <p:cNvSpPr txBox="1"/>
          <p:nvPr/>
        </p:nvSpPr>
        <p:spPr>
          <a:xfrm>
            <a:off x="335360" y="3866372"/>
            <a:ext cx="7920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https://grants.extech.ru/grants/res/winners.php?OZ=4&amp;TZ=U&amp;year=2019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9AEC5-0EEB-4664-A9B0-AC858CF56C11}"/>
              </a:ext>
            </a:extLst>
          </p:cNvPr>
          <p:cNvSpPr txBox="1"/>
          <p:nvPr/>
        </p:nvSpPr>
        <p:spPr>
          <a:xfrm>
            <a:off x="191344" y="4437112"/>
            <a:ext cx="81212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получил грант Президента РФ с темой «Интерпретации результатов моделей 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машинного обучения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анализе биомедицинских сигналов» 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06921-A8FA-4579-AF73-45C74F518260}"/>
              </a:ext>
            </a:extLst>
          </p:cNvPr>
          <p:cNvSpPr txBox="1"/>
          <p:nvPr/>
        </p:nvSpPr>
        <p:spPr>
          <a:xfrm>
            <a:off x="2351652" y="5394632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https://grants.extech.ru/show_news.php?id=251</a:t>
            </a:r>
            <a:endParaRPr lang="ru-RU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9022D1FF-A546-4A01-8CBA-D0A14B9C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224" y="1260889"/>
            <a:ext cx="3033350" cy="13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ADE9C24-CD37-4499-A160-B51ED57C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264" y="2787850"/>
            <a:ext cx="2797521" cy="3734004"/>
          </a:xfrm>
          <a:prstGeom prst="rect">
            <a:avLst/>
          </a:prstGeom>
        </p:spPr>
      </p:pic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62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8E66E9-EC84-4DCD-8957-9F5819CC7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385" y="1471419"/>
            <a:ext cx="4348552" cy="3085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6C1808-D252-4FBB-9F79-D286E000C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2" t="2032" r="4869" b="182"/>
          <a:stretch/>
        </p:blipFill>
        <p:spPr>
          <a:xfrm>
            <a:off x="4930174" y="1475454"/>
            <a:ext cx="2442161" cy="3533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E20D77F-4763-494A-8A91-555239285F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1" y="1401382"/>
            <a:ext cx="4648760" cy="3272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BADDA6-C7A4-4301-A108-46C15719C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526" y="4270178"/>
            <a:ext cx="3223803" cy="2510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1B9F36B-CDCE-4AF3-AE86-55ADCABC1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2163"/>
          <a:stretch/>
        </p:blipFill>
        <p:spPr>
          <a:xfrm>
            <a:off x="773113" y="4270178"/>
            <a:ext cx="3313303" cy="2511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FC5D6C3-3290-460D-A5EE-043140735F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2108" y="4319658"/>
            <a:ext cx="3092468" cy="2538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1103097"/>
            <a:ext cx="3960440" cy="53673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1702250"/>
            <a:ext cx="3537753" cy="3993231"/>
          </a:xfrm>
          <a:prstGeom prst="rect">
            <a:avLst/>
          </a:prstGeom>
        </p:spPr>
      </p:pic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2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5560" y="176904"/>
            <a:ext cx="8188842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51384" y="1880237"/>
            <a:ext cx="921702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лекторе</a:t>
            </a:r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про Машинное обучение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Просим </a:t>
            </a:r>
            <a:r>
              <a:rPr lang="ru-RU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Нейросеть</a:t>
            </a:r>
            <a:r>
              <a:rPr lang="ru-RU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рисовать</a:t>
            </a:r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94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649</Words>
  <Application>Microsoft Office PowerPoint</Application>
  <PresentationFormat>Широкоэкранный</PresentationFormat>
  <Paragraphs>186</Paragraphs>
  <Slides>26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Calibri</vt:lpstr>
      <vt:lpstr>Comic Sans MS</vt:lpstr>
      <vt:lpstr>Courier New</vt:lpstr>
      <vt:lpstr>IBM Plex Mono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72</cp:revision>
  <dcterms:created xsi:type="dcterms:W3CDTF">2019-05-20T04:53:11Z</dcterms:created>
  <dcterms:modified xsi:type="dcterms:W3CDTF">2023-05-26T10:47:21Z</dcterms:modified>
</cp:coreProperties>
</file>